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48"/>
  </p:handoutMasterIdLst>
  <p:sldIdLst>
    <p:sldId id="301" r:id="rId2"/>
    <p:sldId id="303" r:id="rId3"/>
    <p:sldId id="329" r:id="rId4"/>
    <p:sldId id="330" r:id="rId5"/>
    <p:sldId id="331" r:id="rId6"/>
    <p:sldId id="332" r:id="rId7"/>
    <p:sldId id="328" r:id="rId8"/>
    <p:sldId id="333" r:id="rId9"/>
    <p:sldId id="305" r:id="rId10"/>
    <p:sldId id="306" r:id="rId11"/>
    <p:sldId id="307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04" r:id="rId23"/>
    <p:sldId id="309" r:id="rId24"/>
    <p:sldId id="320" r:id="rId25"/>
    <p:sldId id="322" r:id="rId26"/>
    <p:sldId id="323" r:id="rId27"/>
    <p:sldId id="324" r:id="rId28"/>
    <p:sldId id="325" r:id="rId29"/>
    <p:sldId id="348" r:id="rId30"/>
    <p:sldId id="302" r:id="rId31"/>
    <p:sldId id="326" r:id="rId32"/>
    <p:sldId id="327" r:id="rId33"/>
    <p:sldId id="334" r:id="rId34"/>
    <p:sldId id="335" r:id="rId35"/>
    <p:sldId id="336" r:id="rId36"/>
    <p:sldId id="346" r:id="rId37"/>
    <p:sldId id="347" r:id="rId38"/>
    <p:sldId id="345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808" userDrawn="1">
          <p15:clr>
            <a:srgbClr val="A4A3A4"/>
          </p15:clr>
        </p15:guide>
        <p15:guide id="3" pos="1152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CDFF"/>
    <a:srgbClr val="BCB800"/>
    <a:srgbClr val="9E9A00"/>
    <a:srgbClr val="D7D200"/>
    <a:srgbClr val="0066FF"/>
    <a:srgbClr val="002864"/>
    <a:srgbClr val="5B9DFF"/>
    <a:srgbClr val="124A7C"/>
    <a:srgbClr val="0358A5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7" autoAdjust="0"/>
    <p:restoredTop sz="99630" autoAdjust="0"/>
  </p:normalViewPr>
  <p:slideViewPr>
    <p:cSldViewPr>
      <p:cViewPr varScale="1">
        <p:scale>
          <a:sx n="32" d="100"/>
          <a:sy n="32" d="100"/>
        </p:scale>
        <p:origin x="150" y="1764"/>
      </p:cViewPr>
      <p:guideLst>
        <p:guide pos="5808"/>
        <p:guide pos="115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.pass.psu.edu\win7pass\users\M\A\MAB6150\Thesis%20Assignments\Moment%20Frame%20Design\F1C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.pass.psu.edu\win7pass\users\M\A\MAB6150\Thesis%20Assignments\Moment%20Frame%20Design\F3C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Interaction Diagram for </a:t>
            </a:r>
            <a:r>
              <a:rPr lang="en-US" dirty="0" smtClean="0"/>
              <a:t>Frames 1 &amp; 2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Capacity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Sheet1!$C$134:$C$139</c:f>
              <c:numCache>
                <c:formatCode>0.00</c:formatCode>
                <c:ptCount val="6"/>
                <c:pt idx="0">
                  <c:v>0</c:v>
                </c:pt>
                <c:pt idx="1">
                  <c:v>397.81915860835676</c:v>
                </c:pt>
                <c:pt idx="2">
                  <c:v>460.75788899957109</c:v>
                </c:pt>
                <c:pt idx="3">
                  <c:v>477.49856789176818</c:v>
                </c:pt>
                <c:pt idx="4">
                  <c:v>396.06201014638089</c:v>
                </c:pt>
                <c:pt idx="5">
                  <c:v>0</c:v>
                </c:pt>
              </c:numCache>
            </c:numRef>
          </c:xVal>
          <c:yVal>
            <c:numRef>
              <c:f>Sheet1!$B$134:$B$139</c:f>
              <c:numCache>
                <c:formatCode>0.00</c:formatCode>
                <c:ptCount val="6"/>
                <c:pt idx="0">
                  <c:v>1232.5657500000002</c:v>
                </c:pt>
                <c:pt idx="1">
                  <c:v>440.56564234693872</c:v>
                </c:pt>
                <c:pt idx="2">
                  <c:v>396.20204382392137</c:v>
                </c:pt>
                <c:pt idx="3">
                  <c:v>379.7552960332319</c:v>
                </c:pt>
                <c:pt idx="4">
                  <c:v>240.80407016223046</c:v>
                </c:pt>
                <c:pt idx="5">
                  <c:v>-255.95999999999998</c:v>
                </c:pt>
              </c:numCache>
            </c:numRef>
          </c:yVal>
          <c:smooth val="0"/>
        </c:ser>
        <c:ser>
          <c:idx val="1"/>
          <c:order val="1"/>
          <c:tx>
            <c:v>Applied Load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Sheet1!$B$3</c:f>
              <c:numCache>
                <c:formatCode>General</c:formatCode>
                <c:ptCount val="1"/>
                <c:pt idx="0">
                  <c:v>220.04259999999999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89.427999999999997</c:v>
                </c:pt>
              </c:numCache>
            </c:numRef>
          </c:yVal>
          <c:smooth val="0"/>
        </c:ser>
        <c:ser>
          <c:idx val="2"/>
          <c:order val="2"/>
          <c:tx>
            <c:v>φPn(max)</c:v>
          </c:tx>
          <c:spPr>
            <a:ln w="19050" cap="rnd">
              <a:solidFill>
                <a:schemeClr val="accent3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Sheet1!$G$30:$G$31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xVal>
          <c:yVal>
            <c:numRef>
              <c:f>Sheet1!$F$30:$F$31</c:f>
              <c:numCache>
                <c:formatCode>General</c:formatCode>
                <c:ptCount val="2"/>
                <c:pt idx="0">
                  <c:v>986.05260000000021</c:v>
                </c:pt>
                <c:pt idx="1">
                  <c:v>986.05260000000021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123840"/>
        <c:axId val="451169544"/>
      </c:scatterChart>
      <c:valAx>
        <c:axId val="451123840"/>
        <c:scaling>
          <c:orientation val="minMax"/>
          <c:max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Moment, </a:t>
                </a:r>
                <a:r>
                  <a:rPr lang="el-GR"/>
                  <a:t>φ</a:t>
                </a:r>
                <a:r>
                  <a:rPr lang="en-US"/>
                  <a:t>Mn (k-ft)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169544"/>
        <c:crosses val="autoZero"/>
        <c:crossBetween val="midCat"/>
      </c:valAx>
      <c:valAx>
        <c:axId val="451169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Axial, </a:t>
                </a:r>
                <a:r>
                  <a:rPr lang="el-GR"/>
                  <a:t>φ</a:t>
                </a:r>
                <a:r>
                  <a:rPr lang="en-US"/>
                  <a:t>Pn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123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Interaction Diagram for </a:t>
            </a:r>
            <a:r>
              <a:rPr lang="en-US" dirty="0" smtClean="0"/>
              <a:t>Frames 3 &amp;</a:t>
            </a:r>
            <a:r>
              <a:rPr lang="en-US" baseline="0" dirty="0" smtClean="0"/>
              <a:t> 4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Capacity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Sheet1!$C$133:$C$138</c:f>
              <c:numCache>
                <c:formatCode>0.00</c:formatCode>
                <c:ptCount val="6"/>
                <c:pt idx="0">
                  <c:v>0</c:v>
                </c:pt>
                <c:pt idx="1">
                  <c:v>444.20527178544017</c:v>
                </c:pt>
                <c:pt idx="2">
                  <c:v>519.85814460361803</c:v>
                </c:pt>
                <c:pt idx="3">
                  <c:v>540.83039390152419</c:v>
                </c:pt>
                <c:pt idx="4">
                  <c:v>452.89257721481937</c:v>
                </c:pt>
                <c:pt idx="5">
                  <c:v>0</c:v>
                </c:pt>
              </c:numCache>
            </c:numRef>
          </c:xVal>
          <c:yVal>
            <c:numRef>
              <c:f>Sheet1!$B$133:$B$138</c:f>
              <c:numCache>
                <c:formatCode>0.00</c:formatCode>
                <c:ptCount val="6"/>
                <c:pt idx="0">
                  <c:v>1289.8209999999999</c:v>
                </c:pt>
                <c:pt idx="1">
                  <c:v>438.38326734693879</c:v>
                </c:pt>
                <c:pt idx="2">
                  <c:v>393.42149353656509</c:v>
                </c:pt>
                <c:pt idx="3">
                  <c:v>375.58659471097593</c:v>
                </c:pt>
                <c:pt idx="4">
                  <c:v>228.30487153129201</c:v>
                </c:pt>
                <c:pt idx="5">
                  <c:v>-341.28</c:v>
                </c:pt>
              </c:numCache>
            </c:numRef>
          </c:yVal>
          <c:smooth val="0"/>
        </c:ser>
        <c:ser>
          <c:idx val="1"/>
          <c:order val="1"/>
          <c:tx>
            <c:v>Applied Load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Sheet1!$B$3</c:f>
              <c:numCache>
                <c:formatCode>General</c:formatCode>
                <c:ptCount val="1"/>
                <c:pt idx="0">
                  <c:v>387.6746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175.29939999999999</c:v>
                </c:pt>
              </c:numCache>
            </c:numRef>
          </c:yVal>
          <c:smooth val="0"/>
        </c:ser>
        <c:ser>
          <c:idx val="2"/>
          <c:order val="2"/>
          <c:tx>
            <c:v>φPn(max)</c:v>
          </c:tx>
          <c:spPr>
            <a:ln w="19050" cap="rnd">
              <a:solidFill>
                <a:schemeClr val="accent3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Sheet1!$G$29:$G$30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xVal>
          <c:yVal>
            <c:numRef>
              <c:f>Sheet1!$F$29:$F$30</c:f>
              <c:numCache>
                <c:formatCode>General</c:formatCode>
                <c:ptCount val="2"/>
                <c:pt idx="0">
                  <c:v>1031.8568</c:v>
                </c:pt>
                <c:pt idx="1">
                  <c:v>1031.8568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570944"/>
        <c:axId val="452571328"/>
      </c:scatterChart>
      <c:valAx>
        <c:axId val="452570944"/>
        <c:scaling>
          <c:orientation val="minMax"/>
          <c:max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Moment, </a:t>
                </a:r>
                <a:r>
                  <a:rPr lang="el-GR"/>
                  <a:t>φ</a:t>
                </a:r>
                <a:r>
                  <a:rPr lang="en-US"/>
                  <a:t>Mn (k-ft)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571328"/>
        <c:crosses val="autoZero"/>
        <c:crossBetween val="midCat"/>
      </c:valAx>
      <c:valAx>
        <c:axId val="45257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Axial, </a:t>
                </a:r>
                <a:r>
                  <a:rPr lang="el-GR"/>
                  <a:t>φ</a:t>
                </a:r>
                <a:r>
                  <a:rPr lang="en-US"/>
                  <a:t>Pn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570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7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/>
          <a:stretch/>
        </p:blipFill>
        <p:spPr>
          <a:xfrm>
            <a:off x="9135330" y="-9525"/>
            <a:ext cx="18290654" cy="686752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9144000" y="-9525"/>
            <a:ext cx="7391400" cy="191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13513" y="2478995"/>
            <a:ext cx="7746241" cy="2488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35330" y="0"/>
            <a:ext cx="770670" cy="6858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295670" y="228600"/>
            <a:ext cx="559203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dirty="0">
                <a:solidFill>
                  <a:srgbClr val="0066FF"/>
                </a:solidFill>
                <a:effectLst/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Jackson Crossing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solidFill>
                  <a:srgbClr val="0066FF"/>
                </a:solidFill>
                <a:effectLst/>
                <a:latin typeface="Footlight MT Light" panose="0204060206030A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ight Triangle 24"/>
          <p:cNvSpPr/>
          <p:nvPr/>
        </p:nvSpPr>
        <p:spPr>
          <a:xfrm>
            <a:off x="17814552" y="2469467"/>
            <a:ext cx="930648" cy="2498046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345039" y="2478993"/>
            <a:ext cx="470205" cy="22763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>
            <a:off x="17359480" y="2478995"/>
            <a:ext cx="910562" cy="24885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668000" y="1081086"/>
            <a:ext cx="334041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D27D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Alexandria, Virginia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135330" y="2645560"/>
            <a:ext cx="9144000" cy="210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Bologna </a:t>
            </a:r>
            <a:endParaRPr lang="en-US" sz="3200" b="1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Option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200" dirty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Advisor: Dr. Linda M. </a:t>
            </a:r>
            <a:r>
              <a:rPr lang="en-US" sz="3200" b="1" dirty="0" err="1" smtClean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Hanagan</a:t>
            </a:r>
            <a:endParaRPr lang="en-US" sz="3200" b="1" dirty="0" smtClean="0"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n-US" sz="2400" dirty="0" smtClean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>
            <a:off x="9144000" y="5724520"/>
            <a:ext cx="5715000" cy="1133475"/>
          </a:xfrm>
          <a:prstGeom prst="rect">
            <a:avLst/>
          </a:prstGeom>
          <a:solidFill>
            <a:srgbClr val="0066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3349715" y="5724518"/>
            <a:ext cx="1814085" cy="1133482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906000" y="5867400"/>
            <a:ext cx="518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Pennsylvania State University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 2016</a:t>
            </a:r>
            <a:endParaRPr lang="en-US" sz="2000" dirty="0" smtClean="0">
              <a:solidFill>
                <a:schemeClr val="bg1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06600" y="6477000"/>
            <a:ext cx="457200" cy="381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6990198" y="-19053"/>
            <a:ext cx="633677" cy="1924053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520685" y="-9527"/>
            <a:ext cx="470205" cy="19145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>
            <a:off x="16535126" y="-9525"/>
            <a:ext cx="633259" cy="19145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3" y="1093363"/>
            <a:ext cx="12726377" cy="491257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0000">
            <a:off x="17764788" y="4731963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91877" y="5343192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205316"/>
            <a:ext cx="81049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of Columns on Typical Plan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Columns not continuous to Roof in 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purple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916510" y="400865"/>
                <a:ext cx="8104909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Initial Column Dimension</a:t>
                </a:r>
              </a:p>
              <a:p>
                <a:endParaRPr lang="en-US" sz="2800" dirty="0" smtClean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Chose to base off of compressive strength, </a:t>
                </a:r>
                <a:r>
                  <a:rPr lang="el-GR" sz="240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φ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Pn</a:t>
                </a:r>
                <a:endParaRPr lang="en-US" sz="240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φPn</m:t>
                      </m:r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=0.80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[0.85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Ag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Ast</m:t>
                          </m:r>
                        </m:e>
                      </m:d>
                      <m: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fyAst</m:t>
                      </m:r>
                      <m: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endParaRPr lang="en-US" sz="2400" dirty="0" smtClean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Pu for worst column equal to 525.1k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	</a:t>
                </a:r>
                <a:r>
                  <a:rPr lang="en-US" sz="24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Need Ag=198.5in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2</a:t>
                </a:r>
              </a:p>
              <a:p>
                <a:endParaRPr lang="en-US" sz="24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Initial Column Size:</a:t>
                </a:r>
              </a:p>
              <a:p>
                <a:endParaRPr lang="en-US" sz="2400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  <a:p>
                <a:r>
                  <a:rPr lang="en-US" sz="2400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	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14” by 14”</a:t>
                </a:r>
                <a:endParaRPr lang="en-US" sz="2400" b="1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6510" y="400865"/>
                <a:ext cx="8104909" cy="4093428"/>
              </a:xfrm>
              <a:prstGeom prst="rect">
                <a:avLst/>
              </a:prstGeom>
              <a:blipFill rotWithShape="0">
                <a:blip r:embed="rId3"/>
                <a:stretch>
                  <a:fillRect l="-1880" t="-1937" b="-2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 rot="1238074">
            <a:off x="14676459" y="2227490"/>
            <a:ext cx="322535" cy="115958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3" y="1093363"/>
            <a:ext cx="12726377" cy="491257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0000">
            <a:off x="17764788" y="4731963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91877" y="5343192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82205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of Columns on Typical Plan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Columns</a:t>
            </a:r>
          </a:p>
          <a:p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Column 1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Pu=525k</a:t>
            </a: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Mu1=30 k-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Mu2=10 k-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="1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Column 2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Pu=260k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Mu1=2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k-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Mu2=11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k-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238074">
            <a:off x="14698872" y="2227490"/>
            <a:ext cx="322535" cy="115958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428694" y="1778913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Column 1</a:t>
            </a:r>
            <a:endParaRPr lang="en-US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0209367">
            <a:off x="16203634" y="4380198"/>
            <a:ext cx="322535" cy="115958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785798" y="5484093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Column 2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1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14” by 14”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5,000 psi </a:t>
            </a:r>
          </a:p>
          <a:p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Longitudinal Bars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(4) #8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1.61% Reinforcement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#3 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14”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o.c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 (Maximum stirrup spacing)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88" y="3402146"/>
            <a:ext cx="7445187" cy="2873956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238074">
            <a:off x="10488957" y="3900326"/>
            <a:ext cx="322535" cy="826475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05935" y="3447465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Column 1</a:t>
            </a:r>
            <a:endParaRPr lang="en-US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92" y="28575"/>
            <a:ext cx="3475708" cy="333291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605" y="352718"/>
            <a:ext cx="2247900" cy="165671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65" y="2328093"/>
            <a:ext cx="2329180" cy="35623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605" y="5398900"/>
            <a:ext cx="646829" cy="10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2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14” by 14”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5,000 psi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Longitudinal Bars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(4) #7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1.22% Reinforcement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#3 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14”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o.c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 (Maximum stirrup spacing)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405440"/>
            <a:ext cx="7445187" cy="2873956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9493375">
            <a:off x="11970892" y="5340707"/>
            <a:ext cx="322535" cy="53210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313208" y="5844513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Column 2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767" y="5402194"/>
            <a:ext cx="646829" cy="103653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45" y="45349"/>
            <a:ext cx="3449320" cy="330517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339" y="243571"/>
            <a:ext cx="2171700" cy="165036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581" y="2358110"/>
            <a:ext cx="235521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Assumptions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9” Slab Thickness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Based on 23’7” interior span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Minimum thickness of ln/33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5,000 psi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No edge beams or drop panels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6" y="1132278"/>
            <a:ext cx="13182600" cy="491145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764788" y="4731963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91877" y="5343192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 Reinforcement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Cover: 1.5”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Cover: 1.5”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Design System: Two-Way Slab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6" y="1132278"/>
            <a:ext cx="13182600" cy="404836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8213529" y="382751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40618" y="443873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650104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Latitude Design Strips for Floors 2 and 3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8213529" y="382751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40618" y="443873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650104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Locations of Punching Shear Failure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7" y="1153197"/>
            <a:ext cx="13182600" cy="41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8213529" y="382751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40618" y="443873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650104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Locations of Punching Shear Failure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7" y="1153197"/>
            <a:ext cx="13182600" cy="41632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96800" y="1793068"/>
            <a:ext cx="2895600" cy="2550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392400" y="2667000"/>
            <a:ext cx="5080228" cy="3810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628" y="79029"/>
            <a:ext cx="5390998" cy="44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628" y="79029"/>
            <a:ext cx="5390998" cy="443999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841" y="4355416"/>
            <a:ext cx="5892572" cy="18609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40999" y="4627263"/>
            <a:ext cx="1374927" cy="1155586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734516" y="417541"/>
            <a:ext cx="810490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Punching Shear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Shear stress with unbalanced moment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358.82psi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</a:t>
            </a:r>
            <a:r>
              <a:rPr lang="en-US" sz="2800" baseline="-250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required due to this stress: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</a:t>
            </a:r>
            <a:r>
              <a:rPr lang="en-US" sz="2800" baseline="-250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=135”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Solution: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28” by 28” by 12” deep shear caps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Edge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Curved Down Arrow 20"/>
          <p:cNvSpPr/>
          <p:nvPr/>
        </p:nvSpPr>
        <p:spPr>
          <a:xfrm rot="16200000">
            <a:off x="22361219" y="2348048"/>
            <a:ext cx="1082349" cy="62006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10510" y="1912738"/>
            <a:ext cx="1525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67 k-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16510" y="400865"/>
            <a:ext cx="8104909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Slab 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8” Thickness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Meets deflection requirements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mat of #5 at 12”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o.c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 each 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Edge beams and shear caps where necessary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8213529" y="382751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40618" y="443873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650104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Long Term Deflection on Second Floor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69" y="1296435"/>
            <a:ext cx="13140994" cy="400922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09" y="5379497"/>
            <a:ext cx="4335915" cy="5724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31200" y="2358117"/>
            <a:ext cx="2362200" cy="198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0" y="2358117"/>
            <a:ext cx="2360573" cy="2009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1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Introduction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Introduction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General Building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Gravity System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Lateral System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9306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650104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Reinforcement Plan of Second Floor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7336" r="3084" b="6256"/>
          <a:stretch/>
        </p:blipFill>
        <p:spPr bwMode="auto">
          <a:xfrm>
            <a:off x="5652656" y="1123265"/>
            <a:ext cx="12801600" cy="487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803091" y="4711864"/>
            <a:ext cx="488547" cy="1389904"/>
            <a:chOff x="18140618" y="3827510"/>
            <a:chExt cx="488547" cy="1389904"/>
          </a:xfrm>
        </p:grpSpPr>
        <p:sp>
          <p:nvSpPr>
            <p:cNvPr id="12" name="Down Arrow 11"/>
            <p:cNvSpPr/>
            <p:nvPr/>
          </p:nvSpPr>
          <p:spPr>
            <a:xfrm rot="10800000">
              <a:off x="18213529" y="3827510"/>
              <a:ext cx="415636" cy="69151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140618" y="4438739"/>
              <a:ext cx="484909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6">
                      <a:lumMod val="75000"/>
                    </a:schemeClr>
                  </a:solidFill>
                </a:rPr>
                <a:t>N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42154" y="-712239"/>
            <a:ext cx="2235733" cy="4539877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47386" y="2549476"/>
            <a:ext cx="3025270" cy="42004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745201" y="24197"/>
            <a:ext cx="810490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Column Strip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Middle Strip</a:t>
            </a: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648813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9266" y="404529"/>
            <a:ext cx="48006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Beams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Transfer Beam T1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Width x Depth: 48” x 36”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Bars: 14#10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Bars: 8#9 at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: 4 Leg #4, 1 at 2” and rest at 8” on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Transfer Beam T2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Width x Depth: 48” x 36”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Bottom Bars: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12#9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Bars: 6#9 at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: 4 Leg #4, 1 at 2” and rest at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12”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on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255830"/>
            <a:ext cx="12346932" cy="40008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783800" y="925814"/>
            <a:ext cx="46482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New Transfer Beam T1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Width x Depth: 48” x 36”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Bars: 14#10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Bars: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12#10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at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Stirrups: 4 Leg #4, 1 at 2” and rest at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” on 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New Transfer Beam T2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Width x Depth: 48” x 36”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Bottom Bars: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12#9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Top Bars: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8#9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at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Stirrups: 4 Leg #4, 1 at 2” and rest at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12” 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on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661880" y="798731"/>
            <a:ext cx="0" cy="51448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7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053286"/>
            <a:ext cx="11961905" cy="50162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16600" y="506343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Frames are located on exterior of structure to reduce twist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Difference between C.O.R. and C.O.M.</a:t>
            </a:r>
          </a:p>
          <a:p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For first 3 stories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~3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in X direction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~1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in Y direction</a:t>
            </a:r>
          </a:p>
          <a:p>
            <a:pPr lvl="2"/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For Fifth and Roof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~3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in X direction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~1.5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ft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in Y direction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7505897" y="478550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32986" y="539672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Flowchart: Summing Junction 1"/>
          <p:cNvSpPr/>
          <p:nvPr/>
        </p:nvSpPr>
        <p:spPr>
          <a:xfrm>
            <a:off x="12225769" y="4105275"/>
            <a:ext cx="228600" cy="228600"/>
          </a:xfrm>
          <a:prstGeom prst="flowChartSummingJunction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Summing Junction 13"/>
          <p:cNvSpPr/>
          <p:nvPr/>
        </p:nvSpPr>
        <p:spPr>
          <a:xfrm>
            <a:off x="12597990" y="4133850"/>
            <a:ext cx="228600" cy="228600"/>
          </a:xfrm>
          <a:prstGeom prst="flowChartSummingJuncti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39969" y="3776961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COM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27009" y="4173379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COR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91341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053286"/>
            <a:ext cx="11961905" cy="501628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505897" y="4785500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32986" y="5396729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16510" y="400865"/>
            <a:ext cx="8104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Loads</a:t>
            </a:r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Seismic was controlling case in both directions</a:t>
            </a: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00" y="2148869"/>
            <a:ext cx="5133111" cy="23584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6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913418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489286"/>
            <a:ext cx="11961905" cy="414428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24830" y="5549604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16510" y="400865"/>
            <a:ext cx="8104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1 and 2</a:t>
            </a:r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Final Reinforcing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 Layers of 3#8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#4 Stirrups spaced at 16” on center</a:t>
            </a: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68000" y="2216747"/>
            <a:ext cx="3962400" cy="60265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084032" y="4780985"/>
            <a:ext cx="3962400" cy="60265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0" y="3215979"/>
            <a:ext cx="2276475" cy="2333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1327554954"/>
              </p:ext>
            </p:extLst>
          </p:nvPr>
        </p:nvGraphicFramePr>
        <p:xfrm>
          <a:off x="22505848" y="2409578"/>
          <a:ext cx="3628390" cy="3618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56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755412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489286"/>
            <a:ext cx="11961905" cy="414428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24830" y="5549604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16510" y="400865"/>
            <a:ext cx="8104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3 and 4</a:t>
            </a:r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Final Reinforcing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 Layers of 4#8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#4 Stirrups spaced at 16” on center</a:t>
            </a: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1909" y="2553437"/>
            <a:ext cx="955692" cy="29077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803089" y="2547645"/>
            <a:ext cx="955692" cy="29077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631" y="2905739"/>
            <a:ext cx="2400300" cy="2724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275103796"/>
              </p:ext>
            </p:extLst>
          </p:nvPr>
        </p:nvGraphicFramePr>
        <p:xfrm>
          <a:off x="22903455" y="2319951"/>
          <a:ext cx="3437890" cy="389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14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610772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24830" y="5549604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16510" y="400865"/>
            <a:ext cx="81049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1 and 2</a:t>
            </a:r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Final Reinforcing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Bars: (4) #6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Bars: (3) #6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Stirrups: 2 leg #4 at 10”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o.c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489286"/>
            <a:ext cx="11961905" cy="4144282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668000" y="2216747"/>
            <a:ext cx="3962400" cy="60265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084032" y="4780985"/>
            <a:ext cx="3962400" cy="60265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482" y="2819400"/>
            <a:ext cx="2304910" cy="32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610772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489286"/>
            <a:ext cx="11961905" cy="414428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24830" y="5549604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16510" y="400865"/>
            <a:ext cx="81049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3 and 4</a:t>
            </a:r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Final Reinforcing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Bottom Bars: (6) #6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Top Bars: (4) #8 Full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Stirrups: 2 leg #4 at 10”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o.c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sz="2400" baseline="30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1909" y="2553437"/>
            <a:ext cx="955692" cy="29077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803089" y="2547645"/>
            <a:ext cx="955692" cy="29077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592" y="2787663"/>
            <a:ext cx="2350875" cy="33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610772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System Redesign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8077" y="275511"/>
            <a:ext cx="8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</a:t>
            </a: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Moment Frames on Typical Plan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2" y="1489286"/>
            <a:ext cx="11961905" cy="414428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0800000">
            <a:off x="17697741" y="4938375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624830" y="5549604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Lateral Loads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Moment Frame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Moment Frame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0" y="1806609"/>
            <a:ext cx="6967712" cy="288991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Introduction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Introduction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General Building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Gravity System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Lateral System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52" y="2104718"/>
            <a:ext cx="2437765" cy="217233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1302513"/>
            <a:ext cx="7543800" cy="37767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97916" y="1498863"/>
            <a:ext cx="81049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Team</a:t>
            </a:r>
          </a:p>
          <a:p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Owner: AHC, Inc.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CM: Harkins Builders, Inc.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Architect: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Bonstra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|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Haresign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Architects, LLP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Structural: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Rathgeber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and Goss Associates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Civil: VIKA, Virginia, LLC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MEP: Metropolitan Engineering, Inc.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Construction Management Breadth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0" y="742056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Breadth Topics: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Impact on: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Structural cost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Critical Path</a:t>
            </a:r>
          </a:p>
          <a:p>
            <a:pPr lvl="4"/>
            <a:endParaRPr lang="en-US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2"/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Other Breadth Topics: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Acoustical Consideration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Impact on: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STC Rating</a:t>
            </a:r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IIC Rating</a:t>
            </a:r>
            <a:r>
              <a:rPr lang="en-US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3200" dirty="0" smtClean="0">
                <a:latin typeface="Footlight MT Light" panose="0204060206030A020304" pitchFamily="18" charset="0"/>
              </a:rPr>
              <a:t>	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1" y="1004798"/>
            <a:ext cx="457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Cost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Schedule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Construction Management Breadth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03892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1" y="1004798"/>
            <a:ext cx="457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Cost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Schedule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4516" y="234661"/>
            <a:ext cx="81049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Analysis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The cost estimate for the redesign structure will take into account the following: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Material costs of concrete mix for the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slab, 	beams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columns, and shear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caps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Labor and equipment costs for placing the concrete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mix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with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pumping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Material and labor costs for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formwork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Material and labor costs for reinforcement of slabs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and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columns.</a:t>
            </a: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63276" y="152400"/>
            <a:ext cx="8104909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Individual Costs: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Concrete Mix: $272,200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Placing Concrete: $60,600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Formwork: $648,200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Rebar: $36,900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Total Cost: $1,063,500 or </a:t>
            </a: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$212,700 per floor</a:t>
            </a: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Structure Cost: </a:t>
            </a: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$175,000 per floor</a:t>
            </a: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22% Increase in Cost</a:t>
            </a:r>
          </a:p>
          <a:p>
            <a:endParaRPr lang="en-US" sz="24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Construction Management Breadth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60339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1" y="1004798"/>
            <a:ext cx="457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Cost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Schedule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59977" y="450800"/>
            <a:ext cx="81049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Analysis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schedule had a duration of 45 days for wood framing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Total duration of concrete structure was 69 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Increase of 24 days along the critical path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662" y="285405"/>
            <a:ext cx="6924675" cy="2895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3544" y="2830132"/>
            <a:ext cx="84063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Placing of concrete and columns split into 3 zones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 duration for slabs and columns: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Formwork: 2 days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Reinforcement: 2 days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Pour: 1 days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Conclusion/Acknowledgements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6746" y="292685"/>
            <a:ext cx="816725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Thank you to the </a:t>
            </a:r>
            <a:r>
              <a:rPr lang="en-US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following people:</a:t>
            </a:r>
          </a:p>
          <a:p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Rathgeber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and Goss Associates, especially 	Justin </a:t>
            </a:r>
            <a:r>
              <a:rPr lang="en-US" sz="2400" dirty="0" err="1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Domire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AHC, Inc.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Harkins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Builders, especially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Russell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Tipton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My classmates at Penn State along with my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friends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and family at home.</a:t>
            </a:r>
          </a:p>
          <a:p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•	Professors in the AE Department, especially my </a:t>
            </a: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	advisor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Dr. Linda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Hanagan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915173"/>
            <a:ext cx="9067800" cy="4533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69000" y="2724119"/>
            <a:ext cx="81672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Questions?</a:t>
            </a:r>
            <a:endParaRPr lang="en-US" sz="36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Gravity Column Loads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16683" r="4006" b="5966"/>
          <a:stretch/>
        </p:blipFill>
        <p:spPr bwMode="auto">
          <a:xfrm>
            <a:off x="12153900" y="1295400"/>
            <a:ext cx="12268200" cy="4550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3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Gravity Column Loads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771692"/>
            <a:ext cx="4695825" cy="579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775" y="766929"/>
            <a:ext cx="4705350" cy="1590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775" y="2357604"/>
            <a:ext cx="4686300" cy="3781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5200" y="766929"/>
            <a:ext cx="46767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Column Loads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2293302"/>
            <a:ext cx="5943600" cy="227139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00" y="1395411"/>
            <a:ext cx="3667125" cy="40671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Beam Loads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1524000"/>
            <a:ext cx="3945890" cy="41052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0" y="1981200"/>
            <a:ext cx="2572385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0" y="3810000"/>
            <a:ext cx="2590800" cy="9499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5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Lateral Beam Loads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69600" y="1795462"/>
            <a:ext cx="5892800" cy="3267075"/>
            <a:chOff x="0" y="0"/>
            <a:chExt cx="5892800" cy="3267075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5892800" cy="323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0"/>
              <a:ext cx="4972050" cy="3267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0" y="2514600"/>
            <a:ext cx="1924050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0" y="4486274"/>
            <a:ext cx="1924050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838200"/>
            <a:ext cx="13698855" cy="5643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2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nd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Introduction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Introduction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General Building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Gravity System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Lateral System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77" y="2667000"/>
            <a:ext cx="8526646" cy="3076334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00640"/>
            <a:ext cx="5943600" cy="1951990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720" y="2020272"/>
            <a:ext cx="284480" cy="4254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2677" y="5767625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North Elevation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100" y="2020272"/>
            <a:ext cx="4953000" cy="3080626"/>
          </a:xfrm>
          <a:prstGeom prst="rect">
            <a:avLst/>
          </a:prstGeom>
          <a:ln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16459200" y="2452631"/>
            <a:ext cx="3657600" cy="97636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8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4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899795"/>
            <a:ext cx="13728700" cy="50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5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02018"/>
            <a:ext cx="13716000" cy="50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Roof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02018"/>
            <a:ext cx="13716000" cy="50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2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nd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75565"/>
            <a:ext cx="13716000" cy="41846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57" y="4983380"/>
            <a:ext cx="642048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4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340485"/>
            <a:ext cx="13716000" cy="41770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70" y="5687794"/>
            <a:ext cx="583946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5</a:t>
            </a:r>
            <a:r>
              <a:rPr lang="en-US" sz="3600" baseline="300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th</a:t>
            </a:r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Floor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109028"/>
            <a:ext cx="13716000" cy="463994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32" y="5751431"/>
            <a:ext cx="659193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Roof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"/>
            <a:ext cx="13716000" cy="461200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570" y="5105400"/>
            <a:ext cx="561086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1284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Introduction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Introduction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5181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General Building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Gravity System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Lateral System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2091" y="254745"/>
            <a:ext cx="8104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Gravity System</a:t>
            </a:r>
          </a:p>
          <a:p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4 Floors of wood framing</a:t>
            </a:r>
            <a:endParaRPr lang="en-US" sz="2400" b="1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Rests on second floor podium slab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/>
          <a:stretch/>
        </p:blipFill>
        <p:spPr bwMode="auto">
          <a:xfrm>
            <a:off x="9525000" y="2675462"/>
            <a:ext cx="8382000" cy="2710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995" y="4960413"/>
            <a:ext cx="284480" cy="425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508086" y="5414438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Second Floor Plan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0" y="798731"/>
            <a:ext cx="7558234" cy="26957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943320" y="3509132"/>
            <a:ext cx="81049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First Floor Plan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BCB800"/>
                </a:solidFill>
                <a:latin typeface="Berlin Sans FB Demi" panose="020E0802020502020306" pitchFamily="34" charset="0"/>
              </a:rPr>
              <a:t>Yellow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– Supporting First Floor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Green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– Supporting Second Floor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Purple</a:t>
            </a:r>
            <a:r>
              <a:rPr lang="en-US" sz="2000" dirty="0" smtClean="0">
                <a:solidFill>
                  <a:srgbClr val="7030A0"/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– Supporting Both Floors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Blue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– Concrete Beams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	</a:t>
            </a:r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62056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Introduction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Introduction</a:t>
            </a:r>
            <a:endParaRPr lang="en-US" sz="3600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5181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General Building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Existing Gravity System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Existing Lateral System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7483" y="4378809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Concrete Shear Walls at First Floor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83" y="1586833"/>
            <a:ext cx="7925660" cy="271470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329" y="3214797"/>
            <a:ext cx="8534400" cy="275270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0" y="96462"/>
            <a:ext cx="8485909" cy="273706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3658"/>
          <a:stretch/>
        </p:blipFill>
        <p:spPr bwMode="auto">
          <a:xfrm>
            <a:off x="14442133" y="1117052"/>
            <a:ext cx="3793923" cy="4073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565089" y="5951156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CMU Shear Walls on Typical Floor Plan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93046" y="2754379"/>
            <a:ext cx="810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Wood Shear Walls on Typical Floor Plan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Problem Statement/Goal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3545" y="292685"/>
            <a:ext cx="8104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Reduce amount of transfer members and the structural floor depth</a:t>
            </a: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734131"/>
            <a:ext cx="10058400" cy="28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98567"/>
            <a:ext cx="274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   </a:t>
            </a:r>
            <a:endParaRPr lang="en-US" sz="20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ABCDFF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rgbClr val="ABCD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24600"/>
            <a:ext cx="27432000" cy="5524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48710"/>
            <a:ext cx="274320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Introduction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Problem Statement/Goal     </a:t>
            </a:r>
            <a:r>
              <a:rPr lang="el-GR" sz="2000" dirty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</a:t>
            </a: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Lateral System Redesign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Construction Management Breadth     </a:t>
            </a:r>
            <a:r>
              <a:rPr lang="el-GR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◆</a:t>
            </a:r>
            <a:r>
              <a:rPr lang="en-US" sz="20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  Conclusion/Acknowledgements</a:t>
            </a:r>
            <a:r>
              <a:rPr lang="en-US" sz="24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   </a:t>
            </a:r>
            <a:endParaRPr lang="en-US" sz="24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Footlight MT Light" panose="0204060206030A020304" pitchFamily="18" charset="0"/>
              </a:rPr>
              <a:t>Gravity System Redesign</a:t>
            </a:r>
            <a:endParaRPr lang="en-US" sz="3600" dirty="0">
              <a:solidFill>
                <a:schemeClr val="bg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2" y="1093363"/>
            <a:ext cx="12726380" cy="491257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0000">
            <a:off x="17764788" y="4731963"/>
            <a:ext cx="415636" cy="69151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91877" y="5343192"/>
            <a:ext cx="484909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205316"/>
            <a:ext cx="81049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Location of Columns on Typical Plan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▪ Columns not continuous to Roof in 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purple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405"/>
            <a:ext cx="5410200" cy="64079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1" y="1004798"/>
            <a:ext cx="457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Gravity Columns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Two-Way Flat Plate Slab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ABCDFF"/>
                </a:solidFill>
                <a:latin typeface="Franklin Gothic Book" panose="020B0503020102020204" pitchFamily="34" charset="0"/>
              </a:rPr>
              <a:t>Transfer Beams</a:t>
            </a:r>
            <a:endParaRPr lang="en-US" sz="2800" dirty="0">
              <a:solidFill>
                <a:srgbClr val="ABCDFF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4975</TotalTime>
  <Words>1897</Words>
  <Application>Microsoft Office PowerPoint</Application>
  <PresentationFormat>Custom</PresentationFormat>
  <Paragraphs>543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Berlin Sans FB Demi</vt:lpstr>
      <vt:lpstr>Calibri</vt:lpstr>
      <vt:lpstr>Cambria Math</vt:lpstr>
      <vt:lpstr>Footlight MT Light</vt:lpstr>
      <vt:lpstr>Franklin Gothic 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Bologna</dc:creator>
  <cp:lastModifiedBy>Michael A Bologna</cp:lastModifiedBy>
  <cp:revision>200</cp:revision>
  <dcterms:created xsi:type="dcterms:W3CDTF">2006-11-29T18:17:25Z</dcterms:created>
  <dcterms:modified xsi:type="dcterms:W3CDTF">2016-04-14T17:24:26Z</dcterms:modified>
</cp:coreProperties>
</file>